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5" r:id="rId4"/>
    <p:sldMasterId id="2147483850" r:id="rId5"/>
    <p:sldMasterId id="2147483861" r:id="rId6"/>
    <p:sldMasterId id="2147483865" r:id="rId7"/>
    <p:sldMasterId id="2147483728" r:id="rId8"/>
  </p:sldMasterIdLst>
  <p:notesMasterIdLst>
    <p:notesMasterId r:id="rId26"/>
  </p:notesMasterIdLst>
  <p:handoutMasterIdLst>
    <p:handoutMasterId r:id="rId27"/>
  </p:handoutMasterIdLst>
  <p:sldIdLst>
    <p:sldId id="445" r:id="rId9"/>
    <p:sldId id="448" r:id="rId10"/>
    <p:sldId id="487" r:id="rId11"/>
    <p:sldId id="546" r:id="rId12"/>
    <p:sldId id="548" r:id="rId13"/>
    <p:sldId id="549" r:id="rId14"/>
    <p:sldId id="550" r:id="rId15"/>
    <p:sldId id="551" r:id="rId16"/>
    <p:sldId id="556" r:id="rId17"/>
    <p:sldId id="552" r:id="rId18"/>
    <p:sldId id="553" r:id="rId19"/>
    <p:sldId id="555" r:id="rId20"/>
    <p:sldId id="557" r:id="rId21"/>
    <p:sldId id="545" r:id="rId22"/>
    <p:sldId id="371" r:id="rId23"/>
    <p:sldId id="261" r:id="rId24"/>
    <p:sldId id="265" r:id="rId25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gela Johnson (Information Technology)" initials="AT" lastIdx="1" clrIdx="0">
    <p:extLst>
      <p:ext uri="{19B8F6BF-5375-455C-9EA6-DF929625EA0E}">
        <p15:presenceInfo xmlns:p15="http://schemas.microsoft.com/office/powerpoint/2012/main" userId="S::e20028036@dekalbschoolsga.org::817d6ee8-7f82-40b5-8887-61563c3ffe0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5FD7"/>
    <a:srgbClr val="1F6CF0"/>
    <a:srgbClr val="FA9C17"/>
    <a:srgbClr val="0432FF"/>
    <a:srgbClr val="72B8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0490C5-9CA5-C347-DB5F-C72F88E02441}" v="1858" dt="2023-05-08T20:02:39.497"/>
    <p1510:client id="{3F2C7952-1F01-0F2D-03A6-E595A544B50D}" v="3" dt="2023-05-07T16:37:53.787"/>
    <p1510:client id="{48135D37-A9D6-AB1A-8625-4CD022F2F4FB}" v="10" dt="2023-01-23T20:02:49.554"/>
    <p1510:client id="{94D36828-3CE5-FD24-340F-8ADA8D5407C1}" v="16" dt="2023-05-09T21:38:13.362"/>
    <p1510:client id="{9698A675-EECB-E111-F747-42ED59867815}" v="64" dt="2023-01-05T16:26:52.224"/>
    <p1510:client id="{C2840F9A-9490-4780-B389-3C55608AAAB4}" v="83" dt="2022-10-25T22:04:52.712"/>
    <p1510:client id="{EC739EE8-DCA3-CBC5-673B-BD4036A07B5F}" v="4" dt="2022-10-25T21:34:26.016"/>
    <p1510:client id="{F363E24A-7270-713C-CB31-C64B721463C5}" v="22" dt="2023-01-05T16:41:01.2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commentAuthors" Target="commentAuthor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Relationship Id="rId8" Type="http://schemas.openxmlformats.org/officeDocument/2006/relationships/slideMaster" Target="slideMasters/slideMaster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ndy Pryor (Information Technology)" userId="S::e20030203@dekalbschoolsga.org::2b3c2257-6117-4812-bcd7-54eb1cf7b6aa" providerId="AD" clId="Web-{94D36828-3CE5-FD24-340F-8ADA8D5407C1}"/>
    <pc:docChg chg="modSld">
      <pc:chgData name="Brandy Pryor (Information Technology)" userId="S::e20030203@dekalbschoolsga.org::2b3c2257-6117-4812-bcd7-54eb1cf7b6aa" providerId="AD" clId="Web-{94D36828-3CE5-FD24-340F-8ADA8D5407C1}" dt="2023-05-09T21:38:13.362" v="15" actId="20577"/>
      <pc:docMkLst>
        <pc:docMk/>
      </pc:docMkLst>
      <pc:sldChg chg="modSp">
        <pc:chgData name="Brandy Pryor (Information Technology)" userId="S::e20030203@dekalbschoolsga.org::2b3c2257-6117-4812-bcd7-54eb1cf7b6aa" providerId="AD" clId="Web-{94D36828-3CE5-FD24-340F-8ADA8D5407C1}" dt="2023-05-09T21:38:13.362" v="15" actId="20577"/>
        <pc:sldMkLst>
          <pc:docMk/>
          <pc:sldMk cId="2835994964" sldId="549"/>
        </pc:sldMkLst>
        <pc:spChg chg="mod">
          <ac:chgData name="Brandy Pryor (Information Technology)" userId="S::e20030203@dekalbschoolsga.org::2b3c2257-6117-4812-bcd7-54eb1cf7b6aa" providerId="AD" clId="Web-{94D36828-3CE5-FD24-340F-8ADA8D5407C1}" dt="2023-05-09T21:38:13.362" v="15" actId="20577"/>
          <ac:spMkLst>
            <pc:docMk/>
            <pc:sldMk cId="2835994964" sldId="549"/>
            <ac:spMk id="7" creationId="{0DA7DBB4-B002-1139-2A5B-5426F889FAEC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r>
              <a:rPr lang="en-US"/>
              <a:t>Title I Parent Capacity-Building Session - Microsoft Teams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r>
              <a:rPr lang="en-US"/>
              <a:t>11/12/2020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3E749F04-55B6-4E10-A92B-A37A48A9B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385972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r>
              <a:rPr lang="en-US"/>
              <a:t>Title I Parent Capacity-Building Session - Microsoft Teams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r>
              <a:rPr lang="en-US"/>
              <a:t>11/12/2020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53" tIns="48327" rIns="96653" bIns="4832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C9A9462B-C0C4-ED43-A9C6-8B9160FBE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130508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Greetings DCSD parents and welcome to the DCSC Tech Café in which we will introduce the Canvas Parent App.  I am  B. Pryor and I'm the ITS Region V.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259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A9462B-C0C4-ED43-A9C6-8B9160FBE21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917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Attendees have access to turn on live captions by selecting the Captions/Subtitles icon in your video controls.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A9462B-C0C4-ED43-A9C6-8B9160FBE21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207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Title I Parent Capacity-Building Session - Microsoft Teams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11/12/2020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A9462B-C0C4-ED43-A9C6-8B9160FBE21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7006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Title I Parent Capacity-Building Session - Microsoft Teams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11/12/2020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A9462B-C0C4-ED43-A9C6-8B9160FBE21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994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A9462B-C0C4-ED43-A9C6-8B9160FBE213}" type="slidenum">
              <a:rPr lang="en-US" smtClean="0"/>
              <a:t>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en-US"/>
              <a:t>11/12/2020</a:t>
            </a:r>
          </a:p>
        </p:txBody>
      </p:sp>
      <p:sp>
        <p:nvSpPr>
          <p:cNvPr id="8" name="Header Placeholder 7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/>
              <a:t>Title I Parent Capacity-Building Session - Microsoft Teams</a:t>
            </a:r>
          </a:p>
        </p:txBody>
      </p:sp>
    </p:spTree>
    <p:extLst>
      <p:ext uri="{BB962C8B-B14F-4D97-AF65-F5344CB8AC3E}">
        <p14:creationId xmlns:p14="http://schemas.microsoft.com/office/powerpoint/2010/main" val="3064504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C15C5-0688-5345-99FC-721E08AD15D5}" type="slidenum">
              <a:rPr lang="en-US" smtClean="0"/>
              <a:t>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en-US"/>
              <a:t>11/12/2020</a:t>
            </a:r>
          </a:p>
        </p:txBody>
      </p:sp>
      <p:sp>
        <p:nvSpPr>
          <p:cNvPr id="8" name="Header Placeholder 7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/>
              <a:t>Title I Parent Capacity-Building Session - Microsoft Teams</a:t>
            </a:r>
          </a:p>
        </p:txBody>
      </p:sp>
    </p:spTree>
    <p:extLst>
      <p:ext uri="{BB962C8B-B14F-4D97-AF65-F5344CB8AC3E}">
        <p14:creationId xmlns:p14="http://schemas.microsoft.com/office/powerpoint/2010/main" val="1828787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15B5D-6A03-BD49-916E-2238751C90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2B6971-9EAF-644F-B2C4-E29A5226AD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235079-CA72-CE4E-BA55-F534FF5F9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6B84D5-3CD9-E346-AA6D-357011A65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87B68-2F7A-9946-8B7D-A4824ECD8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679D2-A9E0-CC4B-B45E-AC969CE5E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525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243D5-996C-394B-887A-71908AB09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D7E7B2-3C18-7545-810F-D5CAADC842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971BBB-1B71-C545-A5BE-74BFFD7B7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DCD89-90EB-9147-98B1-F6E7CAC6A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9AB914-B674-CF40-A540-77011B60C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679D2-A9E0-CC4B-B45E-AC969CE5E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475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BCC072-C193-1C4D-AF69-24B679F6EA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C94367-E64A-0047-8BC3-2ED01168F4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AB595-5A41-5B46-A5A5-782E34EC3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020A57-C748-8343-A9DC-01844EE69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4F5D18-EF6B-0245-A726-F33B32BDE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679D2-A9E0-CC4B-B45E-AC969CE5E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06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6676569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6676568" cy="685800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/>
            <a:r>
              <a:rPr lang="en-US" noProof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</p:spTree>
    <p:extLst>
      <p:ext uri="{BB962C8B-B14F-4D97-AF65-F5344CB8AC3E}">
        <p14:creationId xmlns:p14="http://schemas.microsoft.com/office/powerpoint/2010/main" val="17831114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in1 Screen Capture 16: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61185"/>
            <a:ext cx="7087807" cy="50207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E2E20-C700-4A3A-A890-B84EE414F382}" type="datetime1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microsoft.com/education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3C030-8119-439B-A7A2-330B51F4C0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11"/>
          <p:cNvSpPr>
            <a:spLocks noGrp="1"/>
          </p:cNvSpPr>
          <p:nvPr>
            <p:ph sz="quarter" idx="13"/>
          </p:nvPr>
        </p:nvSpPr>
        <p:spPr>
          <a:xfrm>
            <a:off x="8187659" y="1561184"/>
            <a:ext cx="3623049" cy="4931036"/>
          </a:xfrm>
        </p:spPr>
        <p:txBody>
          <a:bodyPr/>
          <a:lstStyle>
            <a:lvl1pPr>
              <a:defRPr sz="1765"/>
            </a:lvl1pPr>
            <a:lvl2pPr>
              <a:defRPr sz="1568"/>
            </a:lvl2pPr>
            <a:lvl3pPr>
              <a:defRPr sz="1568"/>
            </a:lvl3pPr>
            <a:lvl4pPr>
              <a:defRPr sz="1568"/>
            </a:lvl4pPr>
            <a:lvl5pPr>
              <a:defRPr sz="1568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543323" y="1799216"/>
            <a:ext cx="5870161" cy="3298219"/>
          </a:xfrm>
          <a:solidFill>
            <a:srgbClr val="00172A"/>
          </a:solidFill>
        </p:spPr>
        <p:txBody>
          <a:bodyPr tIns="0" rIns="0" bIns="1097280" anchor="b"/>
          <a:lstStyle>
            <a:lvl1pPr algn="ctr">
              <a:defRPr sz="1765" baseline="0">
                <a:solidFill>
                  <a:srgbClr val="C00000"/>
                </a:solidFill>
              </a:defRPr>
            </a:lvl1pPr>
          </a:lstStyle>
          <a:p>
            <a:r>
              <a:rPr lang="en-US"/>
              <a:t>Paste full screen grab here (16:9 aspect ratio)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381293" y="838962"/>
            <a:ext cx="3133615" cy="418191"/>
          </a:xfrm>
        </p:spPr>
        <p:txBody>
          <a:bodyPr wrap="none">
            <a:spAutoFit/>
          </a:bodyPr>
          <a:lstStyle>
            <a:lvl1pPr>
              <a:defRPr sz="2353">
                <a:gradFill>
                  <a:gsLst>
                    <a:gs pos="2917">
                      <a:schemeClr val="tx1">
                        <a:lumMod val="75000"/>
                      </a:schemeClr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6917412" y="4721841"/>
            <a:ext cx="231576" cy="1494253"/>
          </a:xfrm>
          <a:prstGeom prst="rect">
            <a:avLst/>
          </a:prstGeom>
          <a:gradFill flip="none" rotWithShape="1">
            <a:gsLst>
              <a:gs pos="2917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5"/>
          </a:p>
        </p:txBody>
      </p:sp>
    </p:spTree>
    <p:extLst>
      <p:ext uri="{BB962C8B-B14F-4D97-AF65-F5344CB8AC3E}">
        <p14:creationId xmlns:p14="http://schemas.microsoft.com/office/powerpoint/2010/main" val="3456133815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013F4-1C2D-4F9F-B170-8D300B762B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008748"/>
            <a:ext cx="9144000" cy="88753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A66EF5-7057-4438-BB1A-CB724F22B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6257629"/>
            <a:ext cx="9144000" cy="4236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969462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1E0E9-17DB-4476-BD34-97B3A8129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3564"/>
            <a:ext cx="10515600" cy="88712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00E28-8C9B-4EE7-AAA2-C6DFACC77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5680"/>
            <a:ext cx="10515600" cy="37092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A71604-684A-44D2-BB9E-2BE099838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2215" y="6356352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CC3CF-D066-46B8-9663-02A1305D0E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8415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EACC1-B035-44C0-9699-E1F688A0C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6353"/>
            <a:ext cx="10515600" cy="764337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C70D9A-F3F3-436F-9451-714CB1DD0F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847852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DD16C-E045-4939-AE6B-C0ACA23FD1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81800" y="1847852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CDAB62-FFC8-4FAD-AE94-151F8681A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CC3CF-D066-46B8-9663-02A1305D0E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6493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09C09-7405-4B62-829E-DCD15A2FE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3065929"/>
            <a:ext cx="10515600" cy="1256836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DBE5C-C0C1-4BE3-AB04-9C2018FEB6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92084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C05F4A-8002-4124-B2DD-47BC7EA6F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CC3CF-D066-46B8-9663-02A1305D0E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2757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EF6E1-0B7C-4760-B364-EA4417745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5106"/>
            <a:ext cx="10515600" cy="95558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6EAA40-0305-46FC-BE4D-94322CC77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D034E6-B3A3-4EE8-B4E2-3115E41A26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62A279-46BA-4615-8D40-17A1806276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CC51F1-6720-4B84-846C-A123ECD69E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6AFDC7-11EA-4A9A-ADF6-C470374AA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CC3CF-D066-46B8-9663-02A1305D0E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87509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55941-24B4-4271-83D3-D9D08DC83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694"/>
            <a:ext cx="10515600" cy="11049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B9BC64-9C14-4933-A126-651611F99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CC3CF-D066-46B8-9663-02A1305D0E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0454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789C6-3E94-4D4E-B377-018740B02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2983D-8C7F-F241-80B9-9605FF5BAF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EB3F0C-A7D7-AB49-8795-B1300D1F7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7ECEAB-C9C0-6346-9A22-8AD28ADBC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166FD9-F652-C747-B9DF-C24E8E275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679D2-A9E0-CC4B-B45E-AC969CE5E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5145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2EB28F-97FE-4AB7-A484-EA0EE28E5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CC3CF-D066-46B8-9663-02A1305D0E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3790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799BD-6F82-438D-BE5E-F0F81FEB0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DC523-1215-40AC-9CC1-DDB52AD20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684860-606B-4E17-86DF-FA1F2959A6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B62769-A2A7-44B7-B615-3C8917783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CC3CF-D066-46B8-9663-02A1305D0E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56110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FD294-40C6-41A3-9E69-B029E8B5A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AE0B39-44D9-4BE1-8703-3772E067A9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BF3EA7-C018-4F46-BA53-1AC1AAFE3D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1F0836-828D-42AA-9F3D-420ADECF1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CC3CF-D066-46B8-9663-02A1305D0E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549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85651-DF76-463D-8044-283C2DCC3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882"/>
            <a:ext cx="10515600" cy="115280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029F7A-99B0-4E65-B7B1-DB2D872896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26FC4E-98AA-4A0E-BB1B-13A0570F9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CC3CF-D066-46B8-9663-02A1305D0E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3874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15B5D-6A03-BD49-916E-2238751C90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2B6971-9EAF-644F-B2C4-E29A5226AD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235079-CA72-CE4E-BA55-F534FF5F9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7233E-E3FB-B04B-9813-77EA4138D484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6B84D5-3CD9-E346-AA6D-357011A65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87B68-2F7A-9946-8B7D-A4824ECD8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679D2-A9E0-CC4B-B45E-AC969CE5E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5259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789C6-3E94-4D4E-B377-018740B02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2983D-8C7F-F241-80B9-9605FF5BAF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EB3F0C-A7D7-AB49-8795-B1300D1F7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7233E-E3FB-B04B-9813-77EA4138D484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7ECEAB-C9C0-6346-9A22-8AD28ADBC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166FD9-F652-C747-B9DF-C24E8E275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679D2-A9E0-CC4B-B45E-AC969CE5E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5145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B22D90-99F1-3043-833F-9FFA7DAD6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7233E-E3FB-B04B-9813-77EA4138D484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E5F739-BE6F-D24A-AB47-F32361B5C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B399EF-9168-9E45-AB15-4B5A00D06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679D2-A9E0-CC4B-B45E-AC969CE5E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7007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CDB54-3431-6349-911A-A3FB92D1A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C25BC5-5C4A-1045-AE06-1102E1C77A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D5303-5CF6-F54F-BA86-63406851D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2E1D3B-634A-0045-AE85-694D01F30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82081-5B1B-9A40-9D00-AB0BFFE50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679D2-A9E0-CC4B-B45E-AC969CE5E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9685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C163560-FE18-3E43-8830-38B52C2B124E}"/>
              </a:ext>
            </a:extLst>
          </p:cNvPr>
          <p:cNvSpPr/>
          <p:nvPr userDrawn="1"/>
        </p:nvSpPr>
        <p:spPr>
          <a:xfrm>
            <a:off x="0" y="0"/>
            <a:ext cx="12192000" cy="1169043"/>
          </a:xfrm>
          <a:prstGeom prst="rect">
            <a:avLst/>
          </a:prstGeom>
          <a:solidFill>
            <a:srgbClr val="30A49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A9445E-C5E4-CE47-8C2D-3E91AE8C5B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" t="82607" r="-43" b="347"/>
          <a:stretch/>
        </p:blipFill>
        <p:spPr>
          <a:xfrm>
            <a:off x="0" y="0"/>
            <a:ext cx="12192000" cy="116904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31FE454-EFA1-BE48-9B6C-F459A079B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173" y="214630"/>
            <a:ext cx="10515600" cy="925838"/>
          </a:xfrm>
          <a:prstGeom prst="rect">
            <a:avLst/>
          </a:prstGeom>
        </p:spPr>
        <p:txBody>
          <a:bodyPr lIns="0" rIns="0"/>
          <a:lstStyle>
            <a:lvl1pPr>
              <a:defRPr sz="5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5354DC5-F152-FC49-903B-799E05F8BF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6173" y="1677988"/>
            <a:ext cx="10490200" cy="4316412"/>
          </a:xfrm>
          <a:prstGeom prst="rect">
            <a:avLst/>
          </a:prstGeom>
        </p:spPr>
        <p:txBody>
          <a:bodyPr lIns="0" rIns="0"/>
          <a:lstStyle>
            <a:lvl1pPr>
              <a:spcAft>
                <a:spcPts val="1200"/>
              </a:spcAft>
              <a:defRPr/>
            </a:lvl1pPr>
            <a:lvl2pPr>
              <a:spcAft>
                <a:spcPts val="1200"/>
              </a:spcAft>
              <a:defRPr/>
            </a:lvl2pPr>
            <a:lvl3pPr>
              <a:spcAft>
                <a:spcPts val="1200"/>
              </a:spcAft>
              <a:defRPr/>
            </a:lvl3pPr>
            <a:lvl4pPr>
              <a:spcAft>
                <a:spcPts val="1200"/>
              </a:spcAft>
              <a:defRPr/>
            </a:lvl4pPr>
            <a:lvl5pPr>
              <a:spcAft>
                <a:spcPts val="12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300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B4748-8038-B547-8248-8B03A972A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74903-C9AD-0948-B07A-58A5C99729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EBD594-8B9A-B14D-985C-92B7F025C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EA2A05-E64F-5C4F-870B-C93A32864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8EB619-091C-7A49-A024-DA6EC04C8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0B7936-3055-4E4A-A3A4-A998CDCDA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679D2-A9E0-CC4B-B45E-AC969CE5E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863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2FBE5-744E-C04B-B862-1CA99788D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BB6526-0A04-7A4C-9C9D-CED3544B7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B9EE26-43A8-034F-9CED-54C8E14E9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96AE1F-B1C2-9847-B374-3B85045106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E37139-95B9-8547-8E0B-D3C3236B28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AC32A0-0D64-1946-AF2C-7719533A9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0ECEC8-1BC6-3F4B-9083-10BC7FDF2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97481B-0F02-D544-9A10-80A40DF8B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679D2-A9E0-CC4B-B45E-AC969CE5E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584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48794-C52D-164E-9E3D-E20F6082E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D70520-9F22-AD40-9E4B-D76600E6C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4DCA75-B9A4-6A45-AEDC-4DEFFC8FB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829B7F-44E5-4445-8892-1248325EC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679D2-A9E0-CC4B-B45E-AC969CE5E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276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B22D90-99F1-3043-833F-9FFA7DAD6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E5F739-BE6F-D24A-AB47-F32361B5C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B399EF-9168-9E45-AB15-4B5A00D06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679D2-A9E0-CC4B-B45E-AC969CE5E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700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E5264-B702-334A-91F5-CD48884AC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9D4A75-AF7E-A64E-808B-4DDAEE974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ADF695-F70A-AC47-817A-E8F3622978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753231-B728-6348-B952-9D8F4B4D3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0DA583-B165-1645-B4DB-7E1A6CC96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2BA301-A69C-F243-9016-140B3EF6D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679D2-A9E0-CC4B-B45E-AC969CE5E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20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F5B62-C7CE-8443-9D45-7416D5FB6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07CC2A-5427-8B46-B489-9D52C2C1F5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8B62DE-925E-9243-89EA-C466D82598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D93F81-86AE-AE40-9E06-32A2E6E91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A0DF17-FBB5-BF4D-9811-AAB22113C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945DFD-7417-3149-9A8F-B76310E06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679D2-A9E0-CC4B-B45E-AC969CE5E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36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579C72-49A0-674F-B37C-075FC8D7C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EAF8CF-51A6-B640-91BC-33E2778678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40ADD0-74BB-4142-BE56-F70425AADF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86951-5DFC-3248-BFB2-2DA72EC46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86CE68-E35E-EC41-9493-5725C649F8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679D2-A9E0-CC4B-B45E-AC969CE5E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868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  <p:sldLayoutId id="2147483838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5EF08C-2921-45CE-8B33-81904C14F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B5B01C-EC72-4FE3-901C-8B69F06FE0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9C0677-CF05-4BE7-86AB-E6A8F4DF33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F014B9-145D-444D-BBE8-3B91D1C118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CDBBA-1196-44E5-AF42-076A7BBB24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1B9A6C-2618-4D88-8B41-D7E66E57DB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CC3CF-D066-46B8-9663-02A1305D0E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24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579C72-49A0-674F-B37C-075FC8D7C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EAF8CF-51A6-B640-91BC-33E2778678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40ADD0-74BB-4142-BE56-F70425AADF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7233E-E3FB-B04B-9813-77EA4138D484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86951-5DFC-3248-BFB2-2DA72EC46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86CE68-E35E-EC41-9493-5725C649F8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679D2-A9E0-CC4B-B45E-AC969CE5E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868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3" r:id="rId2"/>
    <p:sldLayoutId id="214748386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866" r:id="rId7"/>
    <p:sldLayoutId id="2147483867" r:id="rId8"/>
    <p:sldLayoutId id="2147483657" r:id="rId9"/>
    <p:sldLayoutId id="2147483658" r:id="rId10"/>
    <p:sldLayoutId id="214748365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2949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bskids.org/games&#8203;" TargetMode="External"/><Relationship Id="rId2" Type="http://schemas.openxmlformats.org/officeDocument/2006/relationships/hyperlink" Target="https://www.starfall.com/h/" TargetMode="Externa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tech.ed.gov/earlylearning/principles/" TargetMode="External"/><Relationship Id="rId5" Type="http://schemas.openxmlformats.org/officeDocument/2006/relationships/hyperlink" Target="https://www.abcya.com/games/alphabats_alliteration" TargetMode="External"/><Relationship Id="rId4" Type="http://schemas.openxmlformats.org/officeDocument/2006/relationships/hyperlink" Target="https://www.splashlearn.com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TechCafeFeedback22-23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hyperlink" Target="https://bit.ly/DCSDTechCafePlaylist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15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4539556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17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35795"/>
            <a:ext cx="12192000" cy="1735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073" y="4866927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DCSD Tech Café</a:t>
            </a:r>
            <a:br>
              <a:rPr lang="en-US" sz="3000" kern="1200" dirty="0"/>
            </a:br>
            <a:r>
              <a:rPr lang="en-US" sz="3000" dirty="0">
                <a:solidFill>
                  <a:schemeClr val="bg1"/>
                </a:solidFill>
                <a:cs typeface="Calibri Light"/>
              </a:rPr>
              <a:t>Tech Kindergarten Readiness (Pre-K Registration)</a:t>
            </a:r>
            <a:endParaRPr lang="en-US" sz="3000" kern="1200" dirty="0">
              <a:solidFill>
                <a:schemeClr val="bg1"/>
              </a:solidFill>
              <a:latin typeface="+mj-lt"/>
              <a:cs typeface="Calibri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1524000" y="5746932"/>
            <a:ext cx="9144000" cy="538457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1400" kern="1200">
                <a:solidFill>
                  <a:srgbClr val="FF8400"/>
                </a:solidFill>
                <a:latin typeface="+mn-lt"/>
                <a:ea typeface="+mn-ea"/>
                <a:cs typeface="+mn-cs"/>
              </a:rPr>
              <a:t>2022-2023</a:t>
            </a:r>
          </a:p>
          <a:p>
            <a:r>
              <a:rPr lang="en-US" sz="1400" kern="1200">
                <a:solidFill>
                  <a:srgbClr val="FF8400"/>
                </a:solidFill>
                <a:latin typeface="+mn-lt"/>
                <a:ea typeface="+mn-ea"/>
                <a:cs typeface="+mn-cs"/>
              </a:rPr>
              <a:t>Instructional Technology and Family Engagement</a:t>
            </a:r>
          </a:p>
        </p:txBody>
      </p:sp>
      <p:pic>
        <p:nvPicPr>
          <p:cNvPr id="6" name="Picture 6" descr="Logo&#10;&#10;Description automatically generated">
            <a:extLst>
              <a:ext uri="{FF2B5EF4-FFF2-40B4-BE49-F238E27FC236}">
                <a16:creationId xmlns:a16="http://schemas.microsoft.com/office/drawing/2014/main" id="{F426545B-12BA-441F-A124-CC8D2A5210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758" b="29992"/>
          <a:stretch/>
        </p:blipFill>
        <p:spPr>
          <a:xfrm>
            <a:off x="2514995" y="307731"/>
            <a:ext cx="7106911" cy="3997637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5746932"/>
            <a:ext cx="27432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6468601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231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DA7DBB4-B002-1139-2A5B-5426F889FAEC}"/>
              </a:ext>
            </a:extLst>
          </p:cNvPr>
          <p:cNvSpPr txBox="1">
            <a:spLocks/>
          </p:cNvSpPr>
          <p:nvPr/>
        </p:nvSpPr>
        <p:spPr>
          <a:xfrm>
            <a:off x="6589142" y="477945"/>
            <a:ext cx="5339752" cy="529077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latin typeface="Century Gothic"/>
              </a:rPr>
              <a:t>Passive</a:t>
            </a:r>
            <a:endParaRPr lang="en-US" dirty="0"/>
          </a:p>
          <a:p>
            <a:pPr marL="0" indent="0" algn="ctr">
              <a:buNone/>
            </a:pPr>
            <a:r>
              <a:rPr lang="en-US" sz="4000" b="1" dirty="0">
                <a:latin typeface="Century Gothic"/>
              </a:rPr>
              <a:t> Technology Use</a:t>
            </a:r>
            <a:endParaRPr lang="en-US"/>
          </a:p>
          <a:p>
            <a:r>
              <a:rPr lang="en-US" sz="2400" dirty="0">
                <a:latin typeface="Century Gothic"/>
              </a:rPr>
              <a:t>Consuming content with no accompanying reflection, imagination, or participation</a:t>
            </a:r>
            <a:endParaRPr lang="en-US" sz="2400">
              <a:latin typeface="Century Gothic"/>
              <a:cs typeface="Calibri"/>
            </a:endParaRPr>
          </a:p>
          <a:p>
            <a:r>
              <a:rPr lang="en-US" sz="2400" dirty="0">
                <a:latin typeface="Century Gothic"/>
              </a:rPr>
              <a:t>Examples: </a:t>
            </a:r>
          </a:p>
          <a:p>
            <a:pPr lvl="1" indent="0"/>
            <a:r>
              <a:rPr lang="en-US" sz="2200" dirty="0">
                <a:latin typeface="Century Gothic"/>
              </a:rPr>
              <a:t> Watching TV shows or movies</a:t>
            </a:r>
            <a:endParaRPr lang="en-US" sz="2200" dirty="0">
              <a:latin typeface="Century Gothic"/>
              <a:cs typeface="Calibri"/>
            </a:endParaRPr>
          </a:p>
          <a:p>
            <a:pPr lvl="1" indent="0"/>
            <a:r>
              <a:rPr lang="en-US" sz="2200" dirty="0">
                <a:latin typeface="Century Gothic"/>
              </a:rPr>
              <a:t> Watching </a:t>
            </a:r>
            <a:r>
              <a:rPr lang="en-US" sz="2200" err="1">
                <a:latin typeface="Century Gothic"/>
              </a:rPr>
              <a:t>Youtube</a:t>
            </a:r>
            <a:r>
              <a:rPr lang="en-US" sz="2200" dirty="0">
                <a:latin typeface="Century Gothic"/>
              </a:rPr>
              <a:t> videos</a:t>
            </a:r>
            <a:endParaRPr lang="en-US" sz="2200" dirty="0">
              <a:latin typeface="Century Gothic"/>
              <a:cs typeface="Calibri"/>
            </a:endParaRPr>
          </a:p>
          <a:p>
            <a:pPr lvl="1" indent="0"/>
            <a:r>
              <a:rPr lang="en-US" sz="2200" dirty="0">
                <a:latin typeface="Century Gothic"/>
                <a:cs typeface="Calibri"/>
              </a:rPr>
              <a:t> Scrolling on social media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D48AE-9921-F044-E1E6-675D0D795846}"/>
              </a:ext>
            </a:extLst>
          </p:cNvPr>
          <p:cNvSpPr txBox="1">
            <a:spLocks/>
          </p:cNvSpPr>
          <p:nvPr/>
        </p:nvSpPr>
        <p:spPr>
          <a:xfrm>
            <a:off x="306238" y="477945"/>
            <a:ext cx="5900466" cy="62971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latin typeface="Century Gothic"/>
              </a:rPr>
              <a:t>Active </a:t>
            </a:r>
            <a:endParaRPr lang="en-US" sz="4000" b="1">
              <a:latin typeface="Century Gothic"/>
              <a:cs typeface="Calibri"/>
            </a:endParaRPr>
          </a:p>
          <a:p>
            <a:pPr marL="0" indent="0" algn="ctr">
              <a:buNone/>
            </a:pPr>
            <a:r>
              <a:rPr lang="en-US" sz="4000" b="1" dirty="0">
                <a:latin typeface="Century Gothic"/>
              </a:rPr>
              <a:t>Technology Use</a:t>
            </a:r>
            <a:endParaRPr lang="en-US" sz="4000" b="1">
              <a:latin typeface="Century Gothic"/>
              <a:ea typeface="Calibri"/>
              <a:cs typeface="Calibri"/>
            </a:endParaRPr>
          </a:p>
          <a:p>
            <a:r>
              <a:rPr lang="en-US" sz="2400" dirty="0">
                <a:latin typeface="Century Gothic"/>
              </a:rPr>
              <a:t>Using computers, devices, and apps to engage in meaningful learning or storytelling experiences</a:t>
            </a:r>
            <a:endParaRPr lang="en-US" sz="2400">
              <a:latin typeface="Century Gothic"/>
              <a:cs typeface="Calibri"/>
            </a:endParaRPr>
          </a:p>
          <a:p>
            <a:r>
              <a:rPr lang="en-US" sz="2400" dirty="0">
                <a:latin typeface="Century Gothic"/>
                <a:ea typeface="Calibri"/>
                <a:cs typeface="Calibri"/>
              </a:rPr>
              <a:t>Deeply engages child, especially with adult support</a:t>
            </a:r>
          </a:p>
          <a:p>
            <a:r>
              <a:rPr lang="en-US" sz="2400" dirty="0">
                <a:latin typeface="Century Gothic"/>
              </a:rPr>
              <a:t>Examples: </a:t>
            </a:r>
          </a:p>
          <a:p>
            <a:pPr lvl="1" indent="-342900"/>
            <a:r>
              <a:rPr lang="en-US" sz="2200" dirty="0">
                <a:latin typeface="Century Gothic"/>
              </a:rPr>
              <a:t>Documenting experiences w/ photos</a:t>
            </a:r>
          </a:p>
          <a:p>
            <a:pPr lvl="1" indent="-342900"/>
            <a:r>
              <a:rPr lang="en-US" sz="2200" dirty="0">
                <a:latin typeface="Century Gothic"/>
              </a:rPr>
              <a:t>Reading an e-book with an adult who asks questions and talks about the story with the child throughout</a:t>
            </a:r>
            <a:endParaRPr lang="en-US" dirty="0"/>
          </a:p>
          <a:p>
            <a:pPr lvl="1" indent="-342900"/>
            <a:r>
              <a:rPr lang="en-US" sz="2200" dirty="0">
                <a:latin typeface="Century Gothic"/>
              </a:rPr>
              <a:t>Using video chatting software to communicate with loved ones</a:t>
            </a:r>
            <a:br>
              <a:rPr lang="en-US" sz="2200" dirty="0">
                <a:latin typeface="Century Gothic"/>
              </a:rPr>
            </a:br>
            <a:br>
              <a:rPr lang="en-US" dirty="0">
                <a:latin typeface="Century Gothic"/>
              </a:rPr>
            </a:br>
            <a:endParaRPr lang="en-US">
              <a:latin typeface="Century Gothic"/>
              <a:ea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638CE6-2F23-5449-C9F7-52DA722CC7BB}"/>
              </a:ext>
            </a:extLst>
          </p:cNvPr>
          <p:cNvSpPr txBox="1"/>
          <p:nvPr/>
        </p:nvSpPr>
        <p:spPr>
          <a:xfrm>
            <a:off x="5435539" y="997130"/>
            <a:ext cx="131762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latin typeface="Century Gothic"/>
                <a:cs typeface="Calibri"/>
              </a:rPr>
              <a:t>vs.</a:t>
            </a:r>
            <a:endParaRPr lang="en-US" sz="4000" b="1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48906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71370-CAAF-BCFE-77ED-60ABF226B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Century Gothic"/>
                <a:cs typeface="Calibri Light"/>
              </a:rPr>
              <a:t>Summer Skill Practice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DA7DBB4-B002-1139-2A5B-5426F889FAEC}"/>
              </a:ext>
            </a:extLst>
          </p:cNvPr>
          <p:cNvSpPr txBox="1">
            <a:spLocks/>
          </p:cNvSpPr>
          <p:nvPr/>
        </p:nvSpPr>
        <p:spPr>
          <a:xfrm>
            <a:off x="838200" y="1915680"/>
            <a:ext cx="10515600" cy="37092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dirty="0">
                <a:latin typeface="Century Gothic"/>
              </a:rPr>
              <a:t>Aim for 10-15 minutes per day of </a:t>
            </a:r>
            <a:r>
              <a:rPr lang="en-US" sz="2500" u="sng" dirty="0">
                <a:latin typeface="Century Gothic"/>
              </a:rPr>
              <a:t>active</a:t>
            </a:r>
            <a:r>
              <a:rPr lang="en-US" sz="2500" dirty="0">
                <a:latin typeface="Century Gothic"/>
              </a:rPr>
              <a:t> technology use</a:t>
            </a:r>
            <a:endParaRPr lang="en-US" sz="2500" dirty="0">
              <a:latin typeface="Century Gothic"/>
              <a:cs typeface="Calibri"/>
            </a:endParaRPr>
          </a:p>
          <a:p>
            <a:r>
              <a:rPr lang="en-US" sz="2500" dirty="0">
                <a:latin typeface="Century Gothic"/>
                <a:cs typeface="Calibri"/>
              </a:rPr>
              <a:t>Practice sitting in a chair while using a computer flat on the table</a:t>
            </a:r>
            <a:endParaRPr lang="en-US" sz="2500" dirty="0">
              <a:latin typeface="Century Gothic"/>
            </a:endParaRPr>
          </a:p>
          <a:p>
            <a:r>
              <a:rPr lang="en-US" sz="2500" dirty="0">
                <a:latin typeface="Century Gothic"/>
                <a:cs typeface="Calibri"/>
              </a:rPr>
              <a:t>Practice following 2 to 3 step directions (Open the camera app and take a picture of a something blue; find the letter Z and type it).</a:t>
            </a:r>
            <a:endParaRPr lang="en-US" sz="2500" dirty="0">
              <a:latin typeface="Century Gothic"/>
            </a:endParaRPr>
          </a:p>
          <a:p>
            <a:r>
              <a:rPr lang="en-US" sz="2500" dirty="0">
                <a:latin typeface="Century Gothic"/>
                <a:cs typeface="Calibri"/>
              </a:rPr>
              <a:t>Practice using a touchscreen, a keyboard, and a trackpad</a:t>
            </a:r>
            <a:endParaRPr lang="en-US" sz="2500" dirty="0">
              <a:latin typeface="Century Gothic"/>
            </a:endParaRPr>
          </a:p>
          <a:p>
            <a:r>
              <a:rPr lang="en-US" sz="2500" dirty="0">
                <a:latin typeface="Century Gothic"/>
                <a:cs typeface="Calibri"/>
              </a:rPr>
              <a:t>Practice typing name (including using the shift key)</a:t>
            </a:r>
            <a:endParaRPr lang="en-US" sz="2500" dirty="0">
              <a:latin typeface="Century Gothic"/>
            </a:endParaRPr>
          </a:p>
          <a:p>
            <a:r>
              <a:rPr lang="en-US" sz="2500" dirty="0">
                <a:latin typeface="Century Gothic"/>
                <a:cs typeface="Calibri"/>
              </a:rPr>
              <a:t>Introduce characters and how to use the shift key to type them</a:t>
            </a:r>
            <a:br>
              <a:rPr lang="en-US" sz="2500" dirty="0">
                <a:latin typeface="Century Gothic"/>
              </a:rPr>
            </a:br>
            <a:endParaRPr lang="en-US" sz="2500">
              <a:latin typeface="Century Gothic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871437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71370-CAAF-BCFE-77ED-60ABF226B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Century Gothic"/>
                <a:cs typeface="Calibri Light"/>
              </a:rPr>
              <a:t>Online Resources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DA7DBB4-B002-1139-2A5B-5426F889FAEC}"/>
              </a:ext>
            </a:extLst>
          </p:cNvPr>
          <p:cNvSpPr txBox="1">
            <a:spLocks/>
          </p:cNvSpPr>
          <p:nvPr/>
        </p:nvSpPr>
        <p:spPr>
          <a:xfrm>
            <a:off x="838200" y="1915680"/>
            <a:ext cx="10515600" cy="37092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US" dirty="0">
                <a:latin typeface="Century Gothic"/>
              </a:rPr>
              <a:t>For your child:</a:t>
            </a:r>
          </a:p>
          <a:p>
            <a:pPr marL="914400" lvl="1" indent="-457200"/>
            <a:r>
              <a:rPr lang="en-US" dirty="0">
                <a:latin typeface="Century Gothic"/>
                <a:cs typeface="Calibri"/>
                <a:hlinkClick r:id="rId2"/>
              </a:rPr>
              <a:t>Starfall</a:t>
            </a:r>
            <a:endParaRPr lang="en-US">
              <a:latin typeface="Century Gothic"/>
              <a:cs typeface="Calibri"/>
            </a:endParaRPr>
          </a:p>
          <a:p>
            <a:pPr marL="914400" lvl="1" indent="-457200"/>
            <a:r>
              <a:rPr lang="en-US" dirty="0">
                <a:latin typeface="Century Gothic"/>
                <a:cs typeface="Calibri"/>
                <a:hlinkClick r:id="rId3"/>
              </a:rPr>
              <a:t>PBSKids Games</a:t>
            </a:r>
            <a:endParaRPr lang="en-US">
              <a:latin typeface="Century Gothic"/>
              <a:cs typeface="Calibri"/>
            </a:endParaRPr>
          </a:p>
          <a:p>
            <a:pPr marL="914400" lvl="1" indent="-457200"/>
            <a:r>
              <a:rPr lang="en-US" dirty="0">
                <a:latin typeface="Century Gothic"/>
                <a:cs typeface="Calibri"/>
                <a:hlinkClick r:id="rId4"/>
              </a:rPr>
              <a:t>SplashLearn</a:t>
            </a:r>
            <a:endParaRPr lang="en-US">
              <a:latin typeface="Century Gothic"/>
              <a:cs typeface="Calibri"/>
            </a:endParaRPr>
          </a:p>
          <a:p>
            <a:pPr marL="914400" lvl="1" indent="-457200"/>
            <a:r>
              <a:rPr lang="en-US" dirty="0">
                <a:latin typeface="Century Gothic"/>
                <a:cs typeface="Calibri"/>
                <a:hlinkClick r:id="rId5"/>
              </a:rPr>
              <a:t>ABCya!</a:t>
            </a:r>
            <a:endParaRPr lang="en-US">
              <a:latin typeface="Century Gothic"/>
              <a:cs typeface="Calibri"/>
            </a:endParaRPr>
          </a:p>
          <a:p>
            <a:pPr marL="0" indent="0">
              <a:buNone/>
            </a:pPr>
            <a:r>
              <a:rPr lang="en-US" sz="1050" dirty="0">
                <a:latin typeface="Century Gothic"/>
              </a:rPr>
              <a:t>   </a:t>
            </a:r>
          </a:p>
          <a:p>
            <a:pPr marL="457200" indent="-457200"/>
            <a:r>
              <a:rPr lang="en-US" dirty="0">
                <a:latin typeface="Century Gothic"/>
              </a:rPr>
              <a:t>For you:</a:t>
            </a:r>
          </a:p>
          <a:p>
            <a:pPr marL="914400" lvl="1" indent="-457200"/>
            <a:r>
              <a:rPr lang="en-US" dirty="0">
                <a:latin typeface="Century Gothic"/>
                <a:ea typeface="+mn-lt"/>
                <a:cs typeface="+mn-lt"/>
                <a:hlinkClick r:id="rId6"/>
              </a:rPr>
              <a:t>Office of Educational Technology: Guiding Principles for the Use of Technology with Early Learners</a:t>
            </a:r>
            <a:endParaRPr lang="en-US">
              <a:latin typeface="Century Gothic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241301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6" name="Rectangle 1045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D71370-CAAF-BCFE-77ED-60ABF226B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Online Resources</a:t>
            </a:r>
          </a:p>
        </p:txBody>
      </p:sp>
      <p:sp>
        <p:nvSpPr>
          <p:cNvPr id="1048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DA7DBB4-B002-1139-2A5B-5426F889FAEC}"/>
              </a:ext>
            </a:extLst>
          </p:cNvPr>
          <p:cNvSpPr txBox="1">
            <a:spLocks/>
          </p:cNvSpPr>
          <p:nvPr/>
        </p:nvSpPr>
        <p:spPr>
          <a:xfrm>
            <a:off x="630936" y="2660904"/>
            <a:ext cx="4818888" cy="3547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/>
            <a:r>
              <a:rPr lang="en-US" sz="2200" dirty="0"/>
              <a:t>For your child and Ashley</a:t>
            </a:r>
          </a:p>
          <a:p>
            <a:pPr marL="914400" lvl="1"/>
            <a:r>
              <a:rPr lang="en-US" sz="2200" dirty="0"/>
              <a:t>BrainPOP.com </a:t>
            </a:r>
          </a:p>
          <a:p>
            <a:pPr marL="914400" lvl="1"/>
            <a:endParaRPr lang="en-US" sz="2200" dirty="0"/>
          </a:p>
          <a:p>
            <a:pPr marL="914400" lvl="1"/>
            <a:r>
              <a:rPr lang="en-US" sz="2200" dirty="0"/>
              <a:t>Robert Miller –Professional Learning Strategist</a:t>
            </a:r>
          </a:p>
        </p:txBody>
      </p:sp>
      <p:pic>
        <p:nvPicPr>
          <p:cNvPr id="1026" name="Picture 2" descr="Resources, Support, and Free Access | BrainPOP.com">
            <a:extLst>
              <a:ext uri="{FF2B5EF4-FFF2-40B4-BE49-F238E27FC236}">
                <a16:creationId xmlns:a16="http://schemas.microsoft.com/office/drawing/2014/main" id="{D5D9A30E-E466-D787-D23F-963ED3560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9048" y="1328577"/>
            <a:ext cx="5458968" cy="4200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479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ulti-coloured dialogue boxes">
            <a:extLst>
              <a:ext uri="{FF2B5EF4-FFF2-40B4-BE49-F238E27FC236}">
                <a16:creationId xmlns:a16="http://schemas.microsoft.com/office/drawing/2014/main" id="{1BFB5ACB-0EFD-92E9-C0D8-724A43662E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5" t="34018" r="7717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6155D5-5055-4C16-8DE5-697312EF5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/>
              <a:t>Questions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24DFF-D2BB-4280-BD7A-9D56C0BA1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275" y="5621451"/>
            <a:ext cx="9078562" cy="592975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indent="0">
              <a:buNone/>
            </a:pPr>
            <a:r>
              <a:rPr lang="en-US" sz="4000"/>
              <a:t>Please type your questions in the Chat Box</a:t>
            </a:r>
            <a:r>
              <a:rPr lang="en-US" sz="24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1514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2542EEC-4F7C-4AE2-933E-EAC8EB3FA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7C60A1-C37B-40F8-A97C-51B053369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3647" y="209549"/>
            <a:ext cx="5281399" cy="4670286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5400" b="1"/>
              <a:t>We want to hear from you!</a:t>
            </a:r>
            <a:br>
              <a:rPr lang="en-US" sz="5400" b="1"/>
            </a:br>
            <a:br>
              <a:rPr lang="en-US" sz="5400" b="1"/>
            </a:br>
            <a:r>
              <a:rPr lang="en-US" sz="5400" b="1"/>
              <a:t>Please sign in and  provide your feedback using the link in the Chat Box. 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824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6048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459660" y="5577326"/>
            <a:ext cx="8689224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600" u="sng" dirty="0">
                <a:ea typeface="+mn-lt"/>
                <a:cs typeface="+mn-lt"/>
                <a:hlinkClick r:id="rId3"/>
              </a:rPr>
              <a:t>https://bit.ly/TechCafeFeedback22-23</a:t>
            </a:r>
            <a:r>
              <a:rPr lang="en-US" sz="3600" dirty="0">
                <a:ea typeface="+mn-lt"/>
                <a:cs typeface="+mn-lt"/>
              </a:rPr>
              <a:t> </a:t>
            </a:r>
            <a:endParaRPr lang="en-US" sz="36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65" y="449114"/>
            <a:ext cx="5305758" cy="478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4025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1274"/>
            <a:ext cx="10515600" cy="44862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r>
              <a:rPr lang="en-US"/>
              <a:t>To access this session for future reference, please visit the </a:t>
            </a:r>
            <a:endParaRPr lang="en-US">
              <a:cs typeface="Calibri"/>
            </a:endParaRPr>
          </a:p>
          <a:p>
            <a:pPr marL="0" indent="0" algn="ctr">
              <a:buNone/>
            </a:pPr>
            <a:r>
              <a:rPr lang="en-US"/>
              <a:t>DCSD YouTube Channel:</a:t>
            </a:r>
            <a:endParaRPr lang="en-US">
              <a:cs typeface="Calibri"/>
            </a:endParaRPr>
          </a:p>
          <a:p>
            <a:pPr marL="0" indent="0" algn="ctr">
              <a:buNone/>
            </a:pPr>
            <a:r>
              <a:rPr lang="en-US">
                <a:ea typeface="+mn-lt"/>
                <a:cs typeface="+mn-lt"/>
                <a:hlinkClick r:id="rId4"/>
              </a:rPr>
              <a:t>https://bit.ly/DCSDTechCafePlaylist</a:t>
            </a:r>
            <a:r>
              <a:rPr lang="en-US">
                <a:ea typeface="+mn-lt"/>
                <a:cs typeface="+mn-lt"/>
              </a:rPr>
              <a:t> 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1710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>
                <a:latin typeface="Century Gothic"/>
              </a:rPr>
              <a:t> Resources</a:t>
            </a:r>
          </a:p>
        </p:txBody>
      </p:sp>
      <p:pic>
        <p:nvPicPr>
          <p:cNvPr id="2" name="Picture 5" descr="Qr code&#10;&#10;Description automatically generated">
            <a:extLst>
              <a:ext uri="{FF2B5EF4-FFF2-40B4-BE49-F238E27FC236}">
                <a16:creationId xmlns:a16="http://schemas.microsoft.com/office/drawing/2014/main" id="{3FE50194-6283-86D8-7CB5-7D1EB390BC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6094" y="1716741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5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37160" y="137159"/>
            <a:ext cx="11948160" cy="6720841"/>
            <a:chOff x="137160" y="137159"/>
            <a:chExt cx="11948160" cy="672084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7160" y="137159"/>
              <a:ext cx="11948160" cy="672084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845820" y="5257800"/>
              <a:ext cx="1053084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/>
                <a:t>Thank You for participating.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6534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b="1">
                <a:latin typeface="Arial Black" panose="020B0A04020102020204" pitchFamily="34" charset="0"/>
              </a:rPr>
              <a:t>Session Etiquette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>
                <a:ea typeface="+mn-lt"/>
                <a:cs typeface="+mn-lt"/>
              </a:rPr>
              <a:t>To maximize this webinar, it is best to login using a laptop or a computer.</a:t>
            </a:r>
            <a:endParaRPr lang="en-US" sz="2000" b="0">
              <a:ea typeface="+mn-lt"/>
              <a:cs typeface="+mn-lt"/>
            </a:endParaRP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>
                <a:ea typeface="+mn-lt"/>
                <a:cs typeface="+mn-lt"/>
              </a:rPr>
              <a:t>If you have questions, please type them into the Q&amp;A section.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>
                <a:cs typeface="Calibri"/>
              </a:rPr>
              <a:t>The Q&amp;A is being monitored by members of </a:t>
            </a:r>
            <a:r>
              <a:rPr lang="en-US" sz="2000">
                <a:ea typeface="+mn-lt"/>
                <a:cs typeface="+mn-lt"/>
              </a:rPr>
              <a:t>Title I Parent Center Facilitators </a:t>
            </a:r>
            <a:r>
              <a:rPr lang="en-US" sz="2000">
                <a:cs typeface="Calibri"/>
              </a:rPr>
              <a:t>and Instructional Technology.</a:t>
            </a:r>
          </a:p>
          <a:p>
            <a:pPr marL="457200" lvl="1" indent="0"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en-US" sz="2000" b="1">
              <a:cs typeface="Calibri"/>
            </a:endParaRPr>
          </a:p>
          <a:p>
            <a:pPr marL="457200" lvl="1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2000" b="1">
                <a:cs typeface="Calibri"/>
              </a:rPr>
              <a:t>Questions are being recorded</a:t>
            </a:r>
            <a:endParaRPr lang="en-US" sz="2000">
              <a:cs typeface="Calibri"/>
            </a:endParaRPr>
          </a:p>
          <a:p>
            <a:pPr marL="457200" lvl="1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2000" b="1">
                <a:cs typeface="Calibri"/>
              </a:rPr>
              <a:t>Some answers will be provided in the Q&amp;A</a:t>
            </a:r>
            <a:endParaRPr lang="en-US" sz="2000">
              <a:cs typeface="Calibri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en-US" sz="2000">
              <a:cs typeface="Calibri"/>
            </a:endParaRP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endParaRPr lang="en-US" sz="2000">
              <a:cs typeface="Calibri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en-US" sz="2000">
              <a:cs typeface="Calibri"/>
            </a:endParaRPr>
          </a:p>
        </p:txBody>
      </p:sp>
      <p:pic>
        <p:nvPicPr>
          <p:cNvPr id="41" name="Picture 40" descr="Microphone against a white background">
            <a:extLst>
              <a:ext uri="{FF2B5EF4-FFF2-40B4-BE49-F238E27FC236}">
                <a16:creationId xmlns:a16="http://schemas.microsoft.com/office/drawing/2014/main" id="{F7DF0A44-4248-3743-B78D-C3BA9067A8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723" r="15224" b="-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4048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en-US" b="1">
                <a:latin typeface="Arial Black"/>
              </a:rPr>
              <a:t>Live Captions</a:t>
            </a:r>
            <a:endParaRPr lang="en-US" b="1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  <a:defRPr/>
            </a:pPr>
            <a:r>
              <a:rPr lang="en-US" sz="1700">
                <a:ea typeface="+mn-lt"/>
                <a:cs typeface="+mn-lt"/>
              </a:rPr>
              <a:t>Attendees</a:t>
            </a:r>
            <a:r>
              <a:rPr lang="en-US" sz="1700"/>
              <a:t>: use live captions and subtitles</a:t>
            </a:r>
          </a:p>
          <a:p>
            <a:pPr>
              <a:defRPr/>
            </a:pPr>
            <a:r>
              <a:rPr lang="en-US" sz="1700">
                <a:ea typeface="+mn-lt"/>
                <a:cs typeface="+mn-lt"/>
              </a:rPr>
              <a:t>To turn on live captions and subtitles, select </a:t>
            </a:r>
            <a:r>
              <a:rPr lang="en-US" sz="1700" b="1">
                <a:ea typeface="+mn-lt"/>
                <a:cs typeface="+mn-lt"/>
              </a:rPr>
              <a:t>Captions</a:t>
            </a:r>
            <a:r>
              <a:rPr lang="en-US" sz="1700">
                <a:ea typeface="+mn-lt"/>
                <a:cs typeface="+mn-lt"/>
              </a:rPr>
              <a:t>/</a:t>
            </a:r>
            <a:r>
              <a:rPr lang="en-US" sz="1700" b="1">
                <a:ea typeface="+mn-lt"/>
                <a:cs typeface="+mn-lt"/>
              </a:rPr>
              <a:t>Subtitles On</a:t>
            </a:r>
            <a:r>
              <a:rPr lang="en-US" sz="1700">
                <a:ea typeface="+mn-lt"/>
                <a:cs typeface="+mn-lt"/>
              </a:rPr>
              <a:t> in your video controls.</a:t>
            </a:r>
            <a:endParaRPr lang="en-US" sz="1700"/>
          </a:p>
          <a:p>
            <a:pPr>
              <a:defRPr/>
            </a:pPr>
            <a:r>
              <a:rPr lang="en-US" sz="1700">
                <a:ea typeface="+mn-lt"/>
                <a:cs typeface="+mn-lt"/>
              </a:rPr>
              <a:t>To change the caption language, select </a:t>
            </a:r>
            <a:r>
              <a:rPr lang="en-US" sz="1700" b="1">
                <a:ea typeface="+mn-lt"/>
                <a:cs typeface="+mn-lt"/>
              </a:rPr>
              <a:t>Settings</a:t>
            </a:r>
            <a:r>
              <a:rPr lang="en-US" sz="1700">
                <a:ea typeface="+mn-lt"/>
                <a:cs typeface="+mn-lt"/>
              </a:rPr>
              <a:t>  &gt; </a:t>
            </a:r>
            <a:r>
              <a:rPr lang="en-US" sz="1700" b="1">
                <a:ea typeface="+mn-lt"/>
                <a:cs typeface="+mn-lt"/>
              </a:rPr>
              <a:t>Captions / Subtitles</a:t>
            </a:r>
            <a:r>
              <a:rPr lang="en-US" sz="1700">
                <a:ea typeface="+mn-lt"/>
                <a:cs typeface="+mn-lt"/>
              </a:rPr>
              <a:t>, and choose the language you want.</a:t>
            </a:r>
            <a:endParaRPr lang="en-US" sz="170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br>
              <a:rPr lang="en-US" sz="1700"/>
            </a:br>
            <a:endParaRPr lang="en-US" sz="1700">
              <a:cs typeface="Calibri" panose="020F0502020204030204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en-US" sz="1700">
              <a:cs typeface="Calibri" panose="020F0502020204030204"/>
            </a:endParaRP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endParaRPr lang="en-US" sz="1700">
              <a:cs typeface="Calibri" panose="020F0502020204030204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en-US" sz="1700">
              <a:cs typeface="Calibri" panose="020F0502020204030204"/>
            </a:endParaRPr>
          </a:p>
        </p:txBody>
      </p:sp>
      <p:sp>
        <p:nvSpPr>
          <p:cNvPr id="50" name="Rectangle 43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AB59DAC-1622-49D8-236E-BDE56A744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5862" y="1260418"/>
            <a:ext cx="6019331" cy="433391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22012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71370-CAAF-BCFE-77ED-60ABF226B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Century Gothic"/>
                <a:cs typeface="Calibri Light"/>
              </a:rPr>
              <a:t>Meet the Presenter: Megan Crozier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DA7DBB4-B002-1139-2A5B-5426F889FAEC}"/>
              </a:ext>
            </a:extLst>
          </p:cNvPr>
          <p:cNvSpPr txBox="1">
            <a:spLocks/>
          </p:cNvSpPr>
          <p:nvPr/>
        </p:nvSpPr>
        <p:spPr>
          <a:xfrm>
            <a:off x="838200" y="1915680"/>
            <a:ext cx="10515600" cy="37092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latin typeface="Century Gothic"/>
                <a:ea typeface="+mn-lt"/>
                <a:cs typeface="+mn-lt"/>
              </a:rPr>
              <a:t>Region I kindergarten teacher: Ashford Park Elementary School</a:t>
            </a:r>
          </a:p>
          <a:p>
            <a:r>
              <a:rPr lang="en-US" sz="2600" dirty="0">
                <a:latin typeface="Century Gothic"/>
                <a:ea typeface="+mn-lt"/>
                <a:cs typeface="+mn-lt"/>
              </a:rPr>
              <a:t>Entering my 4th year teaching kindergarten</a:t>
            </a:r>
          </a:p>
          <a:p>
            <a:r>
              <a:rPr lang="en-US" sz="2600" dirty="0">
                <a:latin typeface="Century Gothic"/>
                <a:ea typeface="+mn-lt"/>
                <a:cs typeface="+mn-lt"/>
              </a:rPr>
              <a:t>Attended UGA and earned my B.S. Ed in Early Childhood Education and M.Ed in Elementary Education</a:t>
            </a:r>
          </a:p>
          <a:p>
            <a:r>
              <a:rPr lang="en-US" sz="2600" dirty="0">
                <a:latin typeface="Century Gothic"/>
                <a:ea typeface="+mn-lt"/>
                <a:cs typeface="+mn-lt"/>
              </a:rPr>
              <a:t>Kindergarten representative for Ashford Park’s Digital Learning Team</a:t>
            </a:r>
          </a:p>
          <a:p>
            <a:r>
              <a:rPr lang="en-US" sz="2600" dirty="0">
                <a:latin typeface="Century Gothic"/>
                <a:ea typeface="+mn-lt"/>
                <a:cs typeface="+mn-lt"/>
              </a:rPr>
              <a:t>Member of DCSD’s FUSE educator team</a:t>
            </a:r>
            <a:br>
              <a:rPr lang="en-US" dirty="0"/>
            </a:br>
            <a:endParaRPr lang="en-US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11952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71370-CAAF-BCFE-77ED-60ABF226B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Century Gothic"/>
                <a:cs typeface="Calibri Light"/>
              </a:rPr>
              <a:t>Session Goals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DA7DBB4-B002-1139-2A5B-5426F889FAEC}"/>
              </a:ext>
            </a:extLst>
          </p:cNvPr>
          <p:cNvSpPr txBox="1">
            <a:spLocks/>
          </p:cNvSpPr>
          <p:nvPr/>
        </p:nvSpPr>
        <p:spPr>
          <a:xfrm>
            <a:off x="838200" y="1915680"/>
            <a:ext cx="10515600" cy="37092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AutoNum type="arabicPeriod"/>
            </a:pPr>
            <a:r>
              <a:rPr lang="en-US" sz="2600" dirty="0">
                <a:latin typeface="Century Gothic"/>
                <a:ea typeface="+mn-lt"/>
                <a:cs typeface="+mn-lt"/>
              </a:rPr>
              <a:t>Understand how and why technology is used in DCSD kindergarten classrooms</a:t>
            </a:r>
            <a:endParaRPr lang="en-US" dirty="0">
              <a:latin typeface="Calibri" panose="020F0502020204030204"/>
              <a:ea typeface="+mn-lt"/>
              <a:cs typeface="+mn-lt"/>
            </a:endParaRPr>
          </a:p>
          <a:p>
            <a:pPr marL="514350" indent="-514350">
              <a:buAutoNum type="arabicPeriod"/>
            </a:pPr>
            <a:r>
              <a:rPr lang="en-US" sz="2600" dirty="0">
                <a:latin typeface="Century Gothic"/>
                <a:ea typeface="+mn-lt"/>
                <a:cs typeface="+mn-lt"/>
              </a:rPr>
              <a:t>Learn specific technology skills that are helpful for students to have as they begin kindergarten</a:t>
            </a:r>
          </a:p>
          <a:p>
            <a:pPr marL="514350" indent="-514350">
              <a:buAutoNum type="arabicPeriod"/>
            </a:pPr>
            <a:r>
              <a:rPr lang="en-US" sz="2600" dirty="0">
                <a:latin typeface="Century Gothic"/>
                <a:ea typeface="+mn-lt"/>
                <a:cs typeface="+mn-lt"/>
              </a:rPr>
              <a:t>Gain practical ideas to prepare your rising kindergartener for technology in the classroom</a:t>
            </a:r>
            <a:br>
              <a:rPr lang="en-US" dirty="0"/>
            </a:br>
            <a:br>
              <a:rPr lang="en-US" dirty="0"/>
            </a:br>
            <a:endParaRPr lang="en-US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09467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71370-CAAF-BCFE-77ED-60ABF226B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Century Gothic"/>
                <a:cs typeface="Calibri Light"/>
              </a:rPr>
              <a:t>Kindergarten Technology Overview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DA7DBB4-B002-1139-2A5B-5426F889FAEC}"/>
              </a:ext>
            </a:extLst>
          </p:cNvPr>
          <p:cNvSpPr txBox="1">
            <a:spLocks/>
          </p:cNvSpPr>
          <p:nvPr/>
        </p:nvSpPr>
        <p:spPr>
          <a:xfrm>
            <a:off x="838200" y="1915680"/>
            <a:ext cx="10760014" cy="37092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entury Gothic"/>
              </a:rPr>
              <a:t>Technology is widely utilized for instruction, enrichment, and intervention in all DCSD classrooms.</a:t>
            </a:r>
            <a:endParaRPr lang="en-US" dirty="0"/>
          </a:p>
          <a:p>
            <a:r>
              <a:rPr lang="en-US" dirty="0">
                <a:latin typeface="Century Gothic"/>
              </a:rPr>
              <a:t>Kindergarteners will be expected to operate </a:t>
            </a:r>
            <a:r>
              <a:rPr lang="en-US" dirty="0" err="1">
                <a:latin typeface="Century Gothic"/>
              </a:rPr>
              <a:t>chromebooks</a:t>
            </a:r>
            <a:r>
              <a:rPr lang="en-US" dirty="0">
                <a:latin typeface="Century Gothic"/>
              </a:rPr>
              <a:t>, among other devices, throughout the school year.</a:t>
            </a:r>
            <a:endParaRPr lang="en-US" dirty="0"/>
          </a:p>
          <a:p>
            <a:r>
              <a:rPr lang="en-US" dirty="0">
                <a:latin typeface="Century Gothic"/>
              </a:rPr>
              <a:t>MAP Test (Fall, Winter, Spring) is administered online</a:t>
            </a:r>
          </a:p>
          <a:p>
            <a:r>
              <a:rPr lang="en-US" dirty="0">
                <a:latin typeface="Century Gothic"/>
              </a:rPr>
              <a:t>Common Online Programs:</a:t>
            </a:r>
            <a:endParaRPr lang="en-US" dirty="0">
              <a:latin typeface="Century Gothic"/>
              <a:cs typeface="Calibri"/>
            </a:endParaRPr>
          </a:p>
          <a:p>
            <a:pPr lvl="1"/>
            <a:r>
              <a:rPr lang="en-US" dirty="0">
                <a:latin typeface="Century Gothic"/>
              </a:rPr>
              <a:t>Canvas</a:t>
            </a:r>
            <a:endParaRPr lang="en-US">
              <a:latin typeface="Century Gothic"/>
              <a:cs typeface="Calibri"/>
            </a:endParaRPr>
          </a:p>
          <a:p>
            <a:pPr lvl="1"/>
            <a:r>
              <a:rPr lang="en-US" dirty="0">
                <a:latin typeface="Century Gothic"/>
              </a:rPr>
              <a:t>iStation</a:t>
            </a:r>
            <a:endParaRPr lang="en-US" dirty="0">
              <a:latin typeface="Century Gothic"/>
              <a:cs typeface="Calibri"/>
            </a:endParaRPr>
          </a:p>
          <a:p>
            <a:pPr lvl="1"/>
            <a:r>
              <a:rPr lang="en-US" dirty="0">
                <a:latin typeface="Century Gothic"/>
                <a:cs typeface="Calibri" panose="020F0502020204030204"/>
              </a:rPr>
              <a:t>BrainPOP</a:t>
            </a:r>
            <a:r>
              <a:rPr lang="en-US" sz="600" dirty="0">
                <a:latin typeface="Century Gothic"/>
                <a:cs typeface="Calibri" panose="020F0502020204030204"/>
              </a:rPr>
              <a:t>   </a:t>
            </a:r>
            <a:endParaRPr lang="en-US" dirty="0">
              <a:latin typeface="Century Gothic"/>
              <a:cs typeface="Calibri" panose="020F0502020204030204"/>
            </a:endParaRPr>
          </a:p>
          <a:p>
            <a:pPr lvl="1"/>
            <a:endParaRPr lang="en-US" dirty="0">
              <a:latin typeface="Century Gothic"/>
              <a:cs typeface="Calibri" panose="020F0502020204030204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BE160BE-6B3A-600E-1919-13B71042D12D}"/>
              </a:ext>
            </a:extLst>
          </p:cNvPr>
          <p:cNvSpPr txBox="1">
            <a:spLocks/>
          </p:cNvSpPr>
          <p:nvPr/>
        </p:nvSpPr>
        <p:spPr>
          <a:xfrm>
            <a:off x="3267975" y="4244813"/>
            <a:ext cx="2823713" cy="22283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dirty="0">
              <a:latin typeface="Century Gothic"/>
            </a:endParaRPr>
          </a:p>
          <a:p>
            <a:pPr lvl="1"/>
            <a:r>
              <a:rPr lang="en-US" dirty="0" err="1">
                <a:latin typeface="Century Gothic"/>
              </a:rPr>
              <a:t>PebbleGo</a:t>
            </a:r>
            <a:endParaRPr lang="en-US">
              <a:latin typeface="Century Gothic"/>
            </a:endParaRPr>
          </a:p>
          <a:p>
            <a:pPr lvl="1"/>
            <a:r>
              <a:rPr lang="en-US" dirty="0" err="1">
                <a:latin typeface="Century Gothic"/>
              </a:rPr>
              <a:t>STEMscopes</a:t>
            </a:r>
            <a:endParaRPr lang="en-US" dirty="0" err="1">
              <a:latin typeface="Century Gothic"/>
              <a:cs typeface="Calibri"/>
            </a:endParaRPr>
          </a:p>
          <a:p>
            <a:pPr lvl="1"/>
            <a:r>
              <a:rPr lang="en-US" dirty="0">
                <a:latin typeface="Century Gothic"/>
                <a:cs typeface="Calibri"/>
              </a:rPr>
              <a:t>Scratch Jr.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C4C7C2-EEF6-2B6E-9CBE-6C9507AECB23}"/>
              </a:ext>
            </a:extLst>
          </p:cNvPr>
          <p:cNvSpPr txBox="1">
            <a:spLocks/>
          </p:cNvSpPr>
          <p:nvPr/>
        </p:nvSpPr>
        <p:spPr>
          <a:xfrm>
            <a:off x="6229709" y="4244812"/>
            <a:ext cx="2823713" cy="22283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dirty="0">
              <a:latin typeface="Century Gothic"/>
            </a:endParaRPr>
          </a:p>
          <a:p>
            <a:pPr lvl="1"/>
            <a:r>
              <a:rPr lang="en-US" dirty="0" err="1">
                <a:latin typeface="Century Gothic"/>
                <a:cs typeface="Calibri"/>
              </a:rPr>
              <a:t>Pathful</a:t>
            </a:r>
            <a:r>
              <a:rPr lang="en-US" dirty="0">
                <a:latin typeface="Century Gothic"/>
                <a:cs typeface="Calibri"/>
              </a:rPr>
              <a:t> Jr.</a:t>
            </a:r>
          </a:p>
          <a:p>
            <a:pPr lvl="1"/>
            <a:r>
              <a:rPr lang="en-US" dirty="0">
                <a:latin typeface="Century Gothic"/>
                <a:cs typeface="Calibri"/>
              </a:rPr>
              <a:t>Starfall</a:t>
            </a:r>
          </a:p>
          <a:p>
            <a:pPr lvl="1"/>
            <a:r>
              <a:rPr lang="en-US" dirty="0" err="1">
                <a:latin typeface="Century Gothic"/>
                <a:cs typeface="Calibri"/>
              </a:rPr>
              <a:t>ABCya</a:t>
            </a:r>
            <a:r>
              <a:rPr lang="en-US" dirty="0">
                <a:latin typeface="Century Gothic"/>
                <a:cs typeface="Calibri"/>
              </a:rPr>
              <a:t>!</a:t>
            </a:r>
            <a:endParaRPr lang="en-US" dirty="0"/>
          </a:p>
          <a:p>
            <a:pPr lvl="1"/>
            <a:endParaRPr lang="en-US" dirty="0">
              <a:latin typeface="Century Gothic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35994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71370-CAAF-BCFE-77ED-60ABF226B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Century Gothic"/>
                <a:cs typeface="Calibri Light"/>
              </a:rPr>
              <a:t>Digital Citizenship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DA7DBB4-B002-1139-2A5B-5426F889FAEC}"/>
              </a:ext>
            </a:extLst>
          </p:cNvPr>
          <p:cNvSpPr txBox="1">
            <a:spLocks/>
          </p:cNvSpPr>
          <p:nvPr/>
        </p:nvSpPr>
        <p:spPr>
          <a:xfrm>
            <a:off x="838200" y="1714397"/>
            <a:ext cx="10515600" cy="39105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Century Gothic"/>
                <a:cs typeface="Calibri"/>
              </a:rPr>
              <a:t>DCSD is committed to empowering Digital Dreamers, who are responsible and safe digital citizens.</a:t>
            </a:r>
          </a:p>
          <a:p>
            <a:r>
              <a:rPr lang="en-US" sz="2400" dirty="0">
                <a:latin typeface="Century Gothic"/>
              </a:rPr>
              <a:t>Digital citizenship is the ability to safely and responsibly access digital technologies, as well as being an active and respectful member of society, both online and offline.</a:t>
            </a:r>
            <a:endParaRPr lang="en-US" sz="2400" dirty="0">
              <a:latin typeface="Century Gothic"/>
              <a:cs typeface="Calibri" panose="020F0502020204030204"/>
            </a:endParaRPr>
          </a:p>
          <a:p>
            <a:r>
              <a:rPr lang="en-US" sz="2400" dirty="0">
                <a:latin typeface="Century Gothic"/>
                <a:cs typeface="Calibri" panose="020F0502020204030204"/>
              </a:rPr>
              <a:t>Digital citizenship development begins in classrooms as early as kindergarten.</a:t>
            </a:r>
          </a:p>
          <a:p>
            <a:r>
              <a:rPr lang="en-US" sz="2400" dirty="0">
                <a:latin typeface="Century Gothic"/>
              </a:rPr>
              <a:t>As students navigate the increasingly complex digital world, it is critical that families and educators work together to support their learning to ensure safe and healthy development.</a:t>
            </a:r>
            <a:br>
              <a:rPr lang="en-US" dirty="0"/>
            </a:br>
            <a:endParaRPr lang="en-US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19493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71370-CAAF-BCFE-77ED-60ABF226B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Century Gothic"/>
                <a:cs typeface="Calibri Light"/>
              </a:rPr>
              <a:t>Pre-Kindergarten Technology Skills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DA7DBB4-B002-1139-2A5B-5426F889FAEC}"/>
              </a:ext>
            </a:extLst>
          </p:cNvPr>
          <p:cNvSpPr txBox="1">
            <a:spLocks/>
          </p:cNvSpPr>
          <p:nvPr/>
        </p:nvSpPr>
        <p:spPr>
          <a:xfrm>
            <a:off x="838200" y="1771907"/>
            <a:ext cx="10515600" cy="38530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latin typeface="Century Gothic"/>
                <a:cs typeface="Calibri"/>
              </a:rPr>
              <a:t>Basic Computer Operations</a:t>
            </a:r>
          </a:p>
          <a:p>
            <a:pPr lvl="1" indent="-342900"/>
            <a:r>
              <a:rPr lang="en-US" sz="2800" dirty="0">
                <a:latin typeface="Century Gothic"/>
                <a:cs typeface="Calibri"/>
              </a:rPr>
              <a:t>Locate screen, keyboard, trackpad, and power button</a:t>
            </a:r>
          </a:p>
          <a:p>
            <a:pPr lvl="1" indent="-342900"/>
            <a:r>
              <a:rPr lang="en-US" sz="2800" dirty="0">
                <a:latin typeface="Century Gothic"/>
                <a:cs typeface="Calibri"/>
              </a:rPr>
              <a:t>Locate letters, numbers, shift key, and space bar on keyboard</a:t>
            </a:r>
          </a:p>
          <a:p>
            <a:pPr lvl="1" indent="-342900"/>
            <a:r>
              <a:rPr lang="en-US" sz="2800" dirty="0">
                <a:latin typeface="Century Gothic"/>
                <a:cs typeface="Calibri"/>
              </a:rPr>
              <a:t>Utilize trackpad to move mouse, click, and click + drag</a:t>
            </a:r>
          </a:p>
          <a:p>
            <a:pPr lvl="1" indent="-342900"/>
            <a:r>
              <a:rPr lang="en-US" sz="2800" dirty="0">
                <a:latin typeface="Century Gothic"/>
                <a:cs typeface="Calibri"/>
              </a:rPr>
              <a:t>Open, operate, and close apps when given verbal directions</a:t>
            </a:r>
          </a:p>
        </p:txBody>
      </p:sp>
    </p:spTree>
    <p:extLst>
      <p:ext uri="{BB962C8B-B14F-4D97-AF65-F5344CB8AC3E}">
        <p14:creationId xmlns:p14="http://schemas.microsoft.com/office/powerpoint/2010/main" val="4185130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71370-CAAF-BCFE-77ED-60ABF226B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Century Gothic"/>
                <a:cs typeface="Calibri Light"/>
              </a:rPr>
              <a:t>Pre-Kindergarten Technology Skills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DA7DBB4-B002-1139-2A5B-5426F889FAEC}"/>
              </a:ext>
            </a:extLst>
          </p:cNvPr>
          <p:cNvSpPr txBox="1">
            <a:spLocks/>
          </p:cNvSpPr>
          <p:nvPr/>
        </p:nvSpPr>
        <p:spPr>
          <a:xfrm>
            <a:off x="838200" y="1771907"/>
            <a:ext cx="10515600" cy="38530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latin typeface="Century Gothic"/>
                <a:cs typeface="Calibri"/>
              </a:rPr>
              <a:t>Computer Rules and Expectations</a:t>
            </a:r>
          </a:p>
          <a:p>
            <a:pPr lvl="1" indent="-342900"/>
            <a:r>
              <a:rPr lang="en-US" sz="2800" dirty="0">
                <a:latin typeface="Century Gothic"/>
                <a:cs typeface="Calibri"/>
              </a:rPr>
              <a:t>Computers must sit flat on a table while the user sits in a chair.</a:t>
            </a:r>
          </a:p>
          <a:p>
            <a:pPr lvl="1" indent="-342900"/>
            <a:r>
              <a:rPr lang="en-US" sz="2800" dirty="0">
                <a:latin typeface="Century Gothic"/>
                <a:cs typeface="Calibri"/>
              </a:rPr>
              <a:t>No food or drinks around the computer.</a:t>
            </a:r>
          </a:p>
          <a:p>
            <a:pPr lvl="1" indent="-342900"/>
            <a:r>
              <a:rPr lang="en-US" sz="2800" dirty="0">
                <a:latin typeface="Century Gothic"/>
                <a:cs typeface="Calibri"/>
              </a:rPr>
              <a:t>Treat computers with care. Use gentle hands when typing, touching, opening, and closing the computer.</a:t>
            </a:r>
            <a:endParaRPr lang="en-US" sz="2800">
              <a:latin typeface="Century Gothic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673931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87A36EE74F61499F4F23C96326ABD1" ma:contentTypeVersion="16" ma:contentTypeDescription="Create a new document." ma:contentTypeScope="" ma:versionID="805b890e9907bccabfc4348335e8ecc9">
  <xsd:schema xmlns:xsd="http://www.w3.org/2001/XMLSchema" xmlns:xs="http://www.w3.org/2001/XMLSchema" xmlns:p="http://schemas.microsoft.com/office/2006/metadata/properties" xmlns:ns2="d1daf8d9-7261-4086-a97b-663e0bdae03f" xmlns:ns3="9c3bc65c-65a6-47ab-af78-ecb28913ac3a" targetNamespace="http://schemas.microsoft.com/office/2006/metadata/properties" ma:root="true" ma:fieldsID="803c1b40cad9e763b5332a27aa740197" ns2:_="" ns3:_="">
    <xsd:import namespace="d1daf8d9-7261-4086-a97b-663e0bdae03f"/>
    <xsd:import namespace="9c3bc65c-65a6-47ab-af78-ecb28913ac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daf8d9-7261-4086-a97b-663e0bdae03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decd51b3-3e93-481d-9a44-8f3e0acd42e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3bc65c-65a6-47ab-af78-ecb28913ac3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17a222d-19b8-4b28-b716-b9b75685081b}" ma:internalName="TaxCatchAll" ma:showField="CatchAllData" ma:web="9c3bc65c-65a6-47ab-af78-ecb28913ac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c3bc65c-65a6-47ab-af78-ecb28913ac3a">
      <UserInfo>
        <DisplayName>Annette Ford (Federal Programs)</DisplayName>
        <AccountId>4107</AccountId>
        <AccountType/>
      </UserInfo>
      <UserInfo>
        <DisplayName>Terri Webb (Information Technology)</DisplayName>
        <AccountId>16</AccountId>
        <AccountType/>
      </UserInfo>
      <UserInfo>
        <DisplayName>Tamesha Favors (Federal Programs)</DisplayName>
        <AccountId>5004</AccountId>
        <AccountType/>
      </UserInfo>
      <UserInfo>
        <DisplayName>Sparks1 Members</DisplayName>
        <AccountId>9728</AccountId>
        <AccountType/>
      </UserInfo>
    </SharedWithUsers>
    <lcf76f155ced4ddcb4097134ff3c332f xmlns="d1daf8d9-7261-4086-a97b-663e0bdae03f">
      <Terms xmlns="http://schemas.microsoft.com/office/infopath/2007/PartnerControls"/>
    </lcf76f155ced4ddcb4097134ff3c332f>
    <TaxCatchAll xmlns="9c3bc65c-65a6-47ab-af78-ecb28913ac3a" xsi:nil="true"/>
  </documentManagement>
</p:properties>
</file>

<file path=customXml/itemProps1.xml><?xml version="1.0" encoding="utf-8"?>
<ds:datastoreItem xmlns:ds="http://schemas.openxmlformats.org/officeDocument/2006/customXml" ds:itemID="{7FE4639E-F100-418D-A203-8BBA637FDCB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FF2A21C-31AC-4B47-A3B4-D5B453153F5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1daf8d9-7261-4086-a97b-663e0bdae03f"/>
    <ds:schemaRef ds:uri="9c3bc65c-65a6-47ab-af78-ecb28913ac3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7278294-BE51-4FC5-8EB6-885EE7CB1E3B}">
  <ds:schemaRefs>
    <ds:schemaRef ds:uri="d1daf8d9-7261-4086-a97b-663e0bdae03f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9c3bc65c-65a6-47ab-af78-ecb28913ac3a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886</Words>
  <Application>Microsoft Office PowerPoint</Application>
  <PresentationFormat>Widescreen</PresentationFormat>
  <Paragraphs>124</Paragraphs>
  <Slides>17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Office Theme</vt:lpstr>
      <vt:lpstr>2_Office Theme</vt:lpstr>
      <vt:lpstr>Office Theme</vt:lpstr>
      <vt:lpstr>Office Theme</vt:lpstr>
      <vt:lpstr>Office Theme</vt:lpstr>
      <vt:lpstr>DCSD Tech Café Tech Kindergarten Readiness (Pre-K Registration)</vt:lpstr>
      <vt:lpstr>Session Etiquette</vt:lpstr>
      <vt:lpstr>Live Captions</vt:lpstr>
      <vt:lpstr>Meet the Presenter: Megan Crozier</vt:lpstr>
      <vt:lpstr>Session Goals</vt:lpstr>
      <vt:lpstr>Kindergarten Technology Overview</vt:lpstr>
      <vt:lpstr>Digital Citizenship</vt:lpstr>
      <vt:lpstr>Pre-Kindergarten Technology Skills</vt:lpstr>
      <vt:lpstr>Pre-Kindergarten Technology Skills</vt:lpstr>
      <vt:lpstr>PowerPoint Presentation</vt:lpstr>
      <vt:lpstr>Summer Skill Practice</vt:lpstr>
      <vt:lpstr>Online Resources</vt:lpstr>
      <vt:lpstr>Online Resources</vt:lpstr>
      <vt:lpstr>Questions</vt:lpstr>
      <vt:lpstr>We want to hear from you!  Please sign in and  provide your feedback using the link in the Chat Box. </vt:lpstr>
      <vt:lpstr> Resources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Two-Way Communications</dc:title>
  <dc:creator>Annette D Ford</dc:creator>
  <cp:lastModifiedBy>Brandy Pryor (Information Technology)</cp:lastModifiedBy>
  <cp:revision>543</cp:revision>
  <cp:lastPrinted>2020-11-14T15:02:12Z</cp:lastPrinted>
  <dcterms:created xsi:type="dcterms:W3CDTF">2020-11-11T21:58:48Z</dcterms:created>
  <dcterms:modified xsi:type="dcterms:W3CDTF">2023-05-09T21:38:17Z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0x0101004C87A36EE74F61499F4F23C96326ABD1</vt:lpwstr>
  </property>
  <property fmtid="{D5CDD505-2E9C-101B-9397-08002B2CF9AE}" pid="3" name="MediaServiceImageTags">
    <vt:lpwstr/>
  </property>
</Properties>
</file>